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Google Sans" pitchFamily="2" charset="0"/>
      <p:regular r:id="rId19"/>
      <p:bold r:id="rId20"/>
      <p:italic r:id="rId21"/>
      <p:boldItalic r:id="rId22"/>
    </p:embeddedFont>
    <p:embeddedFont>
      <p:font typeface="Lato" charset="0"/>
      <p:regular r:id="rId23"/>
      <p:bold r:id="rId24"/>
      <p:italic r:id="rId25"/>
      <p:boldItalic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Poppins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6E0B0BB-02F3-4902-9A7B-13A2FBC0B828}">
  <a:tblStyle styleId="{C6E0B0BB-02F3-4902-9A7B-13A2FBC0B82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63F650-3F7E-4707-8865-80D810B126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-72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25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8cdbc256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b8cdbc256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title="logo.png"/>
          <p:cNvPicPr preferRelativeResize="0"/>
          <p:nvPr/>
        </p:nvPicPr>
        <p:blipFill rotWithShape="1">
          <a:blip r:embed="rId4">
            <a:alphaModFix/>
          </a:blip>
          <a:srcRect l="2945" r="2936"/>
          <a:stretch/>
        </p:blipFill>
        <p:spPr>
          <a:xfrm>
            <a:off x="571500" y="571500"/>
            <a:ext cx="1125675" cy="11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95275" y="1524761"/>
            <a:ext cx="11601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QUALITY ENGINEERING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&amp; SYSTEM VALIDATION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3439417"/>
            <a:ext cx="110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Comprehensive SQA Audit of the Toolshop Platform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3504475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Areej Fatima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Automation Engineer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885100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Khadija Zafar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QA Lead</a:t>
            </a:r>
            <a:endParaRPr sz="18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6145075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Saba Shahzad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API Specialist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8785700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Hannia Fatima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Test Manager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678450" y="546100"/>
            <a:ext cx="24384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University of Layyah</a:t>
            </a:r>
            <a:endParaRPr sz="2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4089421" y="878499"/>
            <a:ext cx="361645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Dept. of Information Technology</a:t>
            </a:r>
            <a:endParaRPr sz="2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" name="Google Shape;85;p1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25" y="551311"/>
            <a:ext cx="1125675" cy="11268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943350"/>
            <a:ext cx="11049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/>
        </p:nvSpPr>
        <p:spPr>
          <a:xfrm>
            <a:off x="571500" y="3257550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Tested </a:t>
            </a: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JWT generation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, product sorting, and hierarchical JSON structures for maximum backend integrity.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1" name="Google Shape;231;p22" title="1655815083404.png"/>
          <p:cNvPicPr preferRelativeResize="0"/>
          <p:nvPr/>
        </p:nvPicPr>
        <p:blipFill rotWithShape="1">
          <a:blip r:embed="rId5">
            <a:alphaModFix/>
          </a:blip>
          <a:srcRect t="15275" b="26574"/>
          <a:stretch/>
        </p:blipFill>
        <p:spPr>
          <a:xfrm>
            <a:off x="590550" y="4152900"/>
            <a:ext cx="11010901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571500" y="1571625"/>
            <a:ext cx="5524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571500" y="2619375"/>
            <a:ext cx="552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ENDPOINTS AUDITED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6096000" y="1571625"/>
            <a:ext cx="5524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100%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6096000" y="2619375"/>
            <a:ext cx="552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ASSERTION PASS RATE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POSTMAN API VALIDATION</a:t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/>
        </p:nvSpPr>
        <p:spPr>
          <a:xfrm>
            <a:off x="571500" y="2552700"/>
            <a:ext cx="32091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Governance Framework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571500" y="3019425"/>
            <a:ext cx="5238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Every anomaly documented as a "Ticket" within the </a:t>
            </a:r>
            <a:endParaRPr sz="1500" i="0" u="none" strike="noStrike" cap="none" dirty="0">
              <a:solidFill>
                <a:srgbClr val="CBD5E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TQP Backlog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on Jira Software Cloud.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5" name="Google Shape;245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75" y="2608577"/>
            <a:ext cx="6281001" cy="2726671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Google Shape;246;p23"/>
          <p:cNvSpPr txBox="1"/>
          <p:nvPr/>
        </p:nvSpPr>
        <p:spPr>
          <a:xfrm>
            <a:off x="952500" y="381952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Priority: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Business urgency levels.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952500" y="4314825"/>
            <a:ext cx="4857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Attachments</a:t>
            </a:r>
            <a:r>
              <a:rPr lang="en-US" sz="1500" b="1" i="0" u="none" strike="noStrike" cap="none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US" sz="1500" i="0" u="none" strike="noStrike" cap="none" dirty="0" smtClean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Screenshots of the problems.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952500" y="481012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Audit Trail: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Full reproducibility steps.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DEFECT MANAGEMENT</a:t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81952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31482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810125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71625"/>
            <a:ext cx="1104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/>
        </p:nvSpPr>
        <p:spPr>
          <a:xfrm>
            <a:off x="571500" y="4419600"/>
            <a:ext cx="1104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93.02%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571500" y="5276850"/>
            <a:ext cx="11049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OVERALL SUCCESS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PERFORMANCE METRICS</a:t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/>
        </p:nvSpPr>
        <p:spPr>
          <a:xfrm>
            <a:off x="914400" y="634025"/>
            <a:ext cx="11401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REQUIREMENT TRACEABILITY</a:t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723900" y="578375"/>
            <a:ext cx="57300" cy="619200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0" name="Google Shape;270;p25"/>
          <p:cNvGraphicFramePr/>
          <p:nvPr>
            <p:extLst>
              <p:ext uri="{D42A27DB-BD31-4B8C-83A1-F6EECF244321}">
                <p14:modId xmlns:p14="http://schemas.microsoft.com/office/powerpoint/2010/main" val="3523861043"/>
              </p:ext>
            </p:extLst>
          </p:nvPr>
        </p:nvGraphicFramePr>
        <p:xfrm>
          <a:off x="1305088" y="1343100"/>
          <a:ext cx="9581800" cy="5223601"/>
        </p:xfrm>
        <a:graphic>
          <a:graphicData uri="http://schemas.openxmlformats.org/drawingml/2006/table">
            <a:tbl>
              <a:tblPr>
                <a:noFill/>
                <a:tableStyleId>{4A63F650-3F7E-4707-8865-80D810B12637}</a:tableStyleId>
              </a:tblPr>
              <a:tblGrid>
                <a:gridCol w="1351450"/>
                <a:gridCol w="1371725"/>
                <a:gridCol w="1371725"/>
                <a:gridCol w="1371725"/>
                <a:gridCol w="1371725"/>
                <a:gridCol w="1371725"/>
                <a:gridCol w="1371725"/>
              </a:tblGrid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Req. ID</a:t>
                      </a:r>
                      <a:endParaRPr sz="1500" b="1" dirty="0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Requirement Description</a:t>
                      </a:r>
                      <a:endParaRPr sz="1500" b="1" dirty="0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Manual Test Case ID</a:t>
                      </a:r>
                      <a:endParaRPr sz="1500" b="1" dirty="0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Automation ID</a:t>
                      </a:r>
                      <a:endParaRPr sz="1500" b="1" dirty="0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API Request ID</a:t>
                      </a:r>
                      <a:endParaRPr sz="1500" b="1" dirty="0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Status</a:t>
                      </a:r>
                      <a:endParaRPr sz="1500" b="1" dirty="0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Linked Defect</a:t>
                      </a:r>
                      <a:endParaRPr sz="1500" b="1" dirty="0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REQ-01</a:t>
                      </a:r>
                      <a:endParaRPr sz="12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Authentication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TC-01, 02, 03, 04, 05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TC-AUTO-05, 06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TO-API-07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REQ-02</a:t>
                      </a:r>
                      <a:endParaRPr sz="12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Product Discovery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TC-06, 07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TC-AUTO-07, 08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TO-API-02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REQ-03</a:t>
                      </a:r>
                      <a:endParaRPr sz="12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Interactive UI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TC-05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TC-AUTO-02, 03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REQ-04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Registration Flow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 sz="1200">
                        <a:solidFill>
                          <a:srgbClr val="EF444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TQP-2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REQ-05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Product Filtering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TC-10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 sz="1200">
                        <a:solidFill>
                          <a:srgbClr val="EF444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TQP-1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REQ-06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Cart Management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TC-12, 13, 14, 15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TC-AUTO-09, 10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 dirty="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REQ-07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Backend Integrity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TO-API-03, 04, 08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 dirty="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REQ-08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Security &amp; Logic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 sz="1200">
                        <a:solidFill>
                          <a:srgbClr val="EF444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TQP-4, TQP-6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4180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6860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9541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26"/>
          <p:cNvSpPr/>
          <p:nvPr/>
        </p:nvSpPr>
        <p:spPr>
          <a:xfrm>
            <a:off x="571500" y="2343162"/>
            <a:ext cx="11049000" cy="38100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720759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 dirty="0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1</a:t>
            </a:r>
            <a:endParaRPr sz="1900" dirty="0"/>
          </a:p>
        </p:txBody>
      </p:sp>
      <p:sp>
        <p:nvSpPr>
          <p:cNvPr id="282" name="Google Shape;282;p26"/>
          <p:cNvSpPr txBox="1"/>
          <p:nvPr/>
        </p:nvSpPr>
        <p:spPr>
          <a:xfrm>
            <a:off x="771525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SRD Definition &amp; Risk Assessment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3593440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2</a:t>
            </a:r>
            <a:endParaRPr sz="1900"/>
          </a:p>
        </p:txBody>
      </p:sp>
      <p:sp>
        <p:nvSpPr>
          <p:cNvPr id="284" name="Google Shape;284;p26"/>
          <p:cNvSpPr txBox="1"/>
          <p:nvPr/>
        </p:nvSpPr>
        <p:spPr>
          <a:xfrm>
            <a:off x="3644205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Manual &amp; Exploratory Execution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6466120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3</a:t>
            </a:r>
            <a:endParaRPr sz="1900"/>
          </a:p>
        </p:txBody>
      </p:sp>
      <p:sp>
        <p:nvSpPr>
          <p:cNvPr id="286" name="Google Shape;286;p26"/>
          <p:cNvSpPr txBox="1"/>
          <p:nvPr/>
        </p:nvSpPr>
        <p:spPr>
          <a:xfrm>
            <a:off x="6516885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E2E Automation &amp; API Audits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9338801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4</a:t>
            </a:r>
            <a:endParaRPr sz="1900"/>
          </a:p>
        </p:txBody>
      </p:sp>
      <p:sp>
        <p:nvSpPr>
          <p:cNvPr id="288" name="Google Shape;288;p26"/>
          <p:cNvSpPr txBox="1"/>
          <p:nvPr/>
        </p:nvSpPr>
        <p:spPr>
          <a:xfrm>
            <a:off x="9389566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Final Quality Assessment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ENGAGEMENT LIFECYCLE</a:t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7" title="standard-quality-control-collage-concept.jpg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/>
        </p:nvSpPr>
        <p:spPr>
          <a:xfrm>
            <a:off x="295275" y="1926133"/>
            <a:ext cx="116014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Strategic Observations</a:t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1809750" y="3011983"/>
            <a:ext cx="85725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Toolshop Platform</a:t>
            </a:r>
            <a:r>
              <a:rPr lang="en-US" sz="1800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demonstrates strong backend stability (100% API Pass) and effective UI feedback compliance.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1809750" y="3971925"/>
            <a:ext cx="85725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Critical functional failures in </a:t>
            </a:r>
            <a:r>
              <a:rPr lang="en-US" sz="18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Price Filtering</a:t>
            </a:r>
            <a:r>
              <a:rPr lang="en-US"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-US" sz="18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Registration Feedback</a:t>
            </a:r>
            <a:r>
              <a:rPr lang="en-US"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require urgent technical remediation to prevent revenue loss and user churn.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759398"/>
            <a:ext cx="110490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295275" y="1031527"/>
            <a:ext cx="11601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571500" y="2593627"/>
            <a:ext cx="1104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Thank you for your attention.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571500" y="4340423"/>
            <a:ext cx="11049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Prepared by The QA Project Team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571500" y="4835723"/>
            <a:ext cx="11049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Khadija Zafar | Areej Fatima | Saba Shahzad | Hannia Fatima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571500" y="5331023"/>
            <a:ext cx="11049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BSIT Morning A (2023-27)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295275" y="1286767"/>
            <a:ext cx="11601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SUBJECT: SOFTWARE TESTING &amp; QUALITY ASSURANCE</a:t>
            </a:r>
            <a:endParaRPr sz="700"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3439417"/>
            <a:ext cx="110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Website: https://practicesoftwaretesting.com/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784857" y="445622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Class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BSIT Morning (A)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4723675" y="445622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Semester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5th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7771675" y="445622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Session</a:t>
            </a:r>
            <a:endParaRPr sz="1800" b="1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2023-27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94875" y="55693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1800" b="1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Course &amp; Lab Instructor</a:t>
            </a:r>
            <a:endParaRPr lang="en-US"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ctr"/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Mr. Faisal Hafeez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title="standard-quality-control-concept-m.jpg"/>
          <p:cNvPicPr preferRelativeResize="0"/>
          <p:nvPr/>
        </p:nvPicPr>
        <p:blipFill rotWithShape="1">
          <a:blip r:embed="rId3">
            <a:alphaModFix/>
          </a:blip>
          <a:srcRect l="19889" r="19895"/>
          <a:stretch/>
        </p:blipFill>
        <p:spPr>
          <a:xfrm>
            <a:off x="6072300" y="0"/>
            <a:ext cx="61197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571500" y="1921818"/>
            <a:ext cx="5500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Overview of Engagement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71500" y="2481588"/>
            <a:ext cx="52389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This engagement established a rigorous validation framework for the </a:t>
            </a: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Toolshop </a:t>
            </a:r>
            <a:r>
              <a:rPr lang="en-US" sz="1500" b="1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Ecommerce</a:t>
            </a:r>
            <a:r>
              <a:rPr lang="en-US" sz="1500" b="1" i="0" u="none" strike="noStrike" cap="none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, focusing on functional integrity, accessibility, and backend stability.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952500" y="42195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43 Total Test </a:t>
            </a:r>
            <a:r>
              <a:rPr lang="en-US" sz="1500" b="1" i="0" u="none" strike="noStrike" cap="none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Cases</a:t>
            </a:r>
            <a:r>
              <a:rPr lang="en-US" sz="1500" i="0" u="none" strike="noStrike" cap="none" dirty="0" smtClean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executed across all tiers.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952500" y="47148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93.02% Success Rate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across the system.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952500" y="52101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100% Stability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in API and Automation layers.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EXECUTIVE SUMMARY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2195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7148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5210175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43150"/>
            <a:ext cx="34924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343150"/>
            <a:ext cx="3492549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343150"/>
            <a:ext cx="34924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866775" y="32861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Poppins" charset="0"/>
                <a:ea typeface="Google Sans"/>
                <a:cs typeface="Poppins" charset="0"/>
                <a:sym typeface="Google Sans"/>
              </a:rPr>
              <a:t>Automation</a:t>
            </a:r>
            <a:endParaRPr dirty="0">
              <a:latin typeface="Poppins" charset="0"/>
              <a:ea typeface="Google Sans"/>
              <a:cs typeface="Poppins" charset="0"/>
              <a:sym typeface="Google Sans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866775" y="3810000"/>
            <a:ext cx="29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Playwright/Python</a:t>
            </a:r>
            <a: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test_toolshop.py modular script utilizing networkidle states for stability.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4644925" y="3286125"/>
            <a:ext cx="3047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Poppins" charset="0"/>
                <a:ea typeface="Google Sans"/>
                <a:cs typeface="Poppins" charset="0"/>
                <a:sym typeface="Google Sans"/>
              </a:rPr>
              <a:t>API Suite</a:t>
            </a:r>
            <a:endParaRPr dirty="0">
              <a:latin typeface="Poppins" charset="0"/>
              <a:ea typeface="Google Sans"/>
              <a:cs typeface="Poppins" charset="0"/>
              <a:sym typeface="Google Sans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644925" y="3810000"/>
            <a:ext cx="29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Postman Collection</a:t>
            </a:r>
            <a: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8 validated endpoints with automated assertions and JWT security audits.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8423225" y="32861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oppins" charset="0"/>
                <a:ea typeface="Google Sans"/>
                <a:cs typeface="Poppins" charset="0"/>
                <a:sym typeface="Google Sans"/>
              </a:rPr>
              <a:t>Governance</a:t>
            </a:r>
            <a:endParaRPr>
              <a:latin typeface="Poppins" charset="0"/>
              <a:ea typeface="Google Sans"/>
              <a:cs typeface="Poppins" charset="0"/>
              <a:sym typeface="Google Sans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8423225" y="3810000"/>
            <a:ext cx="29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Jira Cloud (TQP)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18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Real</a:t>
            </a:r>
            <a:r>
              <a:rPr lang="en-US" sz="1500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time lifecycle management for all identified defects and vulnerabilities.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3" name="Google Shape;133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676525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4925" y="267652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23225" y="26765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DIGITAL INFRASTRUCTURE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819400"/>
            <a:ext cx="34924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819400"/>
            <a:ext cx="3492549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819400"/>
            <a:ext cx="349240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866775" y="3114675"/>
            <a:ext cx="304694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Lifecycle</a:t>
            </a:r>
            <a:endParaRPr dirty="0"/>
          </a:p>
        </p:txBody>
      </p:sp>
      <p:sp>
        <p:nvSpPr>
          <p:cNvPr id="147" name="Google Shape;147;p17"/>
          <p:cNvSpPr txBox="1"/>
          <p:nvPr/>
        </p:nvSpPr>
        <p:spPr>
          <a:xfrm>
            <a:off x="866775" y="3638550"/>
            <a:ext cx="2901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Validating guest-to-member journey, registration integrity, and alert-danger protocols.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4644925" y="3114675"/>
            <a:ext cx="3047099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Discovery</a:t>
            </a:r>
            <a:endParaRPr dirty="0"/>
          </a:p>
        </p:txBody>
      </p:sp>
      <p:sp>
        <p:nvSpPr>
          <p:cNvPr id="149" name="Google Shape;149;p17"/>
          <p:cNvSpPr txBox="1"/>
          <p:nvPr/>
        </p:nvSpPr>
        <p:spPr>
          <a:xfrm>
            <a:off x="4644925" y="3638550"/>
            <a:ext cx="290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Ensuring keyword search precision and dynamic filtering (Price Slider) accuracy.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8423225" y="3114675"/>
            <a:ext cx="304694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8423225" y="3638550"/>
            <a:ext cx="2901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Mandatory </a:t>
            </a:r>
            <a:r>
              <a:rPr lang="en-US" sz="1500" b="1" i="0" u="none" strike="noStrike" cap="none">
                <a:solidFill>
                  <a:srgbClr val="FFBD94"/>
                </a:solidFill>
                <a:latin typeface="Lato"/>
                <a:ea typeface="Lato"/>
                <a:cs typeface="Lato"/>
                <a:sym typeface="Lato"/>
              </a:rPr>
              <a:t>Hover State Compliance</a:t>
            </a: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for all primary navigation and action buttons.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REQUIREMENT DESCRIPTION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762000" y="734450"/>
            <a:ext cx="4800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VISUAL INTERACTIVITY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635000" y="2180175"/>
            <a:ext cx="4572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A critical project requirement was the verification of UI</a:t>
            </a:r>
            <a:r>
              <a:rPr lang="en-US" sz="150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/UX like </a:t>
            </a: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Hover Effects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on primary action buttons (Sign In, Login, Sign Up).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635000" y="3794125"/>
            <a:ext cx="4572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Testing ensured that cursor targeting triggers immediate CSS state changes, providing essential feedback for web accessibility and user engagement.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2" name="Google Shape;162;p18" title="Whats-the-Difference-Between-Interaction-Design-and-Visual-Design-UI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1799175"/>
            <a:ext cx="6140075" cy="36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95550"/>
            <a:ext cx="34924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495550"/>
            <a:ext cx="3492549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495550"/>
            <a:ext cx="349240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866775" y="34385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smtClean="0">
                <a:solidFill>
                  <a:srgbClr val="FFFFFF"/>
                </a:solidFill>
                <a:latin typeface="Poppins" charset="0"/>
                <a:ea typeface="Google Sans"/>
                <a:cs typeface="Poppins" charset="0"/>
                <a:sym typeface="Google Sans"/>
              </a:rPr>
              <a:t>Manual</a:t>
            </a:r>
            <a:endParaRPr dirty="0">
              <a:latin typeface="Poppins" charset="0"/>
              <a:ea typeface="Google Sans"/>
              <a:cs typeface="Poppins" charset="0"/>
              <a:sym typeface="Google Sans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866775" y="3962400"/>
            <a:ext cx="2901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Focus on logical nuances, exploratory testing, and visual feedback mechanisms.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4644925" y="3438525"/>
            <a:ext cx="3047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Poppins" charset="0"/>
                <a:ea typeface="Google Sans"/>
                <a:cs typeface="Poppins" charset="0"/>
                <a:sym typeface="Google Sans"/>
              </a:rPr>
              <a:t>Automation</a:t>
            </a:r>
            <a:endParaRPr dirty="0">
              <a:latin typeface="Poppins" charset="0"/>
              <a:ea typeface="Google Sans"/>
              <a:cs typeface="Poppins" charset="0"/>
              <a:sym typeface="Google Sans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4644925" y="3962400"/>
            <a:ext cx="2901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Safeguarding "Happy Path" journeys via Playwright regression safety nets.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8423225" y="34385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Poppins" charset="0"/>
                <a:ea typeface="Google Sans"/>
                <a:cs typeface="Poppins" charset="0"/>
                <a:sym typeface="Google Sans"/>
              </a:rPr>
              <a:t>API/Backend</a:t>
            </a:r>
            <a:endParaRPr dirty="0">
              <a:latin typeface="Poppins" charset="0"/>
              <a:ea typeface="Google Sans"/>
              <a:cs typeface="Poppins" charset="0"/>
              <a:sym typeface="Google Sans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8423225" y="3962400"/>
            <a:ext cx="2901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Validating the "headless" architecture directly via Postman assertions.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7" name="Google Shape;177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82892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4925" y="282892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23225" y="28289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TESTING METHODOLOGY</a:t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06984"/>
            <a:ext cx="11049000" cy="32441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8" name="Google Shape;188;p20"/>
          <p:cNvGraphicFramePr/>
          <p:nvPr>
            <p:extLst>
              <p:ext uri="{D42A27DB-BD31-4B8C-83A1-F6EECF244321}">
                <p14:modId xmlns:p14="http://schemas.microsoft.com/office/powerpoint/2010/main" val="1619475930"/>
              </p:ext>
            </p:extLst>
          </p:nvPr>
        </p:nvGraphicFramePr>
        <p:xfrm>
          <a:off x="571500" y="2306984"/>
          <a:ext cx="11049000" cy="3244125"/>
        </p:xfrm>
        <a:graphic>
          <a:graphicData uri="http://schemas.openxmlformats.org/drawingml/2006/table">
            <a:tbl>
              <a:tblPr firstRow="1" bandRow="1">
                <a:noFill/>
                <a:tableStyleId>{C6E0B0BB-02F3-4902-9A7B-13A2FBC0B828}</a:tableStyleId>
              </a:tblPr>
              <a:tblGrid>
                <a:gridCol w="2526650"/>
                <a:gridCol w="5038575"/>
                <a:gridCol w="1480100"/>
                <a:gridCol w="2003675"/>
              </a:tblGrid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Category</a:t>
                      </a:r>
                      <a:endParaRPr sz="1500" b="1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Description</a:t>
                      </a:r>
                      <a:endParaRPr sz="15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Status</a:t>
                      </a:r>
                      <a:endParaRPr sz="1500" b="1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Linked Bug</a:t>
                      </a:r>
                      <a:endParaRPr sz="1500" b="1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Authentication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Valid/Invalid credentials validation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Registration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Verify success message visibility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TQP-2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Filtering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Price Slider logic ($0 to $200)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TQP-1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UI Design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Hover Effects on primary buttons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</a:tbl>
          </a:graphicData>
        </a:graphic>
      </p:graphicFrame>
      <p:sp>
        <p:nvSpPr>
          <p:cNvPr id="189" name="Google Shape;189;p20"/>
          <p:cNvSpPr/>
          <p:nvPr/>
        </p:nvSpPr>
        <p:spPr>
          <a:xfrm>
            <a:off x="571500" y="3574702"/>
            <a:ext cx="252665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3098155" y="3574702"/>
            <a:ext cx="5038576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8136731" y="3574702"/>
            <a:ext cx="148009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9616826" y="3574702"/>
            <a:ext cx="2003673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571500" y="4231927"/>
            <a:ext cx="252665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3098155" y="4231927"/>
            <a:ext cx="5038576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8136731" y="4231927"/>
            <a:ext cx="148009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9616826" y="4231927"/>
            <a:ext cx="2003673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571500" y="4889152"/>
            <a:ext cx="252665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3098155" y="4889152"/>
            <a:ext cx="5038576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136731" y="4889152"/>
            <a:ext cx="148009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9616826" y="4889152"/>
            <a:ext cx="2003673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MANUAL EXECUTION RESULTS</a:t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6381750" y="2228850"/>
            <a:ext cx="5500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smtClean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Checkpoints </a:t>
            </a:r>
            <a:r>
              <a:rPr lang="en-US" sz="1600" b="1" i="0" u="none" strike="noStrike" cap="none" dirty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Sequence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762750" y="26574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Environment Sync: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SSL Handshake &amp; URL verification.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6762750" y="31527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Hover Validation: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Sign-In and Home link states.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6762750" y="36480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Security: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Negative Login check (.alert-danger).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6762750" y="41433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Persistence: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/account dashboard redirection.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6762750" y="46386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Functional: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Search "Hammer" result grid loading.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6762750" y="51339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State: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Cart badge counter increment (0 to 1).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AUTOMATED TESTING LOGIC</a:t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6574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31527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36480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41433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46386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51339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 title="Playwright-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450" y="18669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653</Words>
  <Application>Microsoft Office PowerPoint</Application>
  <PresentationFormat>Custom</PresentationFormat>
  <Paragraphs>178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Google Sans</vt:lpstr>
      <vt:lpstr>Lato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Areej Fatima</dc:creator>
  <cp:lastModifiedBy>Areej Fatima</cp:lastModifiedBy>
  <cp:revision>19</cp:revision>
  <cp:lastPrinted>2026-01-19T08:33:54Z</cp:lastPrinted>
  <dcterms:modified xsi:type="dcterms:W3CDTF">2026-01-19T08:35:12Z</dcterms:modified>
</cp:coreProperties>
</file>